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67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ata" panose="020B0604020202020204" charset="0"/>
      <p:regular r:id="rId20"/>
    </p:embeddedFont>
    <p:embeddedFont>
      <p:font typeface="Raleway" pitchFamily="2" charset="0"/>
      <p:regular r:id="rId21"/>
      <p:bold r:id="rId22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61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FCE881-E22C-41C2-AD1E-D334E6D07C28}"/>
              </a:ext>
            </a:extLst>
          </p:cNvPr>
          <p:cNvSpPr/>
          <p:nvPr/>
        </p:nvSpPr>
        <p:spPr>
          <a:xfrm>
            <a:off x="1179870" y="3127851"/>
            <a:ext cx="4865330" cy="1168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GRUPO 3</a:t>
            </a:r>
            <a:endParaRPr lang="en-US" sz="8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EC2BF63-0AB5-4195-ABB6-9BA1124EB778}"/>
              </a:ext>
            </a:extLst>
          </p:cNvPr>
          <p:cNvSpPr/>
          <p:nvPr/>
        </p:nvSpPr>
        <p:spPr>
          <a:xfrm>
            <a:off x="2266990" y="4114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</a:rPr>
              <a:t>KLEVER JAMI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</a:rPr>
              <a:t>IVAN YACELGA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</a:rPr>
              <a:t>GABRIEL SUASNAVAS 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</a:rPr>
              <a:t>XAVIER BENAVIDES</a:t>
            </a:r>
            <a:endParaRPr lang="en-US" sz="1750" dirty="0"/>
          </a:p>
        </p:txBody>
      </p:sp>
      <p:pic>
        <p:nvPicPr>
          <p:cNvPr id="1026" name="Picture 2" descr="Electromecánica Industrial: El Motor de la Innovación en tu Empresa">
            <a:extLst>
              <a:ext uri="{FF2B5EF4-FFF2-40B4-BE49-F238E27FC236}">
                <a16:creationId xmlns:a16="http://schemas.microsoft.com/office/drawing/2014/main" id="{FD2C7494-A5BF-4744-ACD2-951032B4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39" y="1096644"/>
            <a:ext cx="8980821" cy="59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2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6075640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Cronograma del Proyecto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6980"/>
            <a:ext cx="22860" cy="6129218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6423660" y="19903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7092791" y="17793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7264003" y="1853446"/>
            <a:ext cx="10239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6422" y="17546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1991" y="2182177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Reunión inicial y definición de alcance.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749" y="2978825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7092791" y="2767846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7224236" y="2841903"/>
            <a:ext cx="18180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598" y="2743081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2598" y="3170634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Análisis de requerimientos y diseño.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3660" y="3868460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7092791" y="3657481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7223284" y="3731538"/>
            <a:ext cx="18383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56422" y="3632716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4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1991" y="4060269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backend y base de datos.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749" y="4758214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0" name="Shape 18"/>
          <p:cNvSpPr/>
          <p:nvPr/>
        </p:nvSpPr>
        <p:spPr>
          <a:xfrm>
            <a:off x="7092791" y="4547235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Text 19"/>
          <p:cNvSpPr/>
          <p:nvPr/>
        </p:nvSpPr>
        <p:spPr>
          <a:xfrm>
            <a:off x="7228403" y="4621292"/>
            <a:ext cx="17347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598" y="452247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6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2598" y="4950023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Integración del sistema (backend y frontend).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3660" y="56479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5" name="Shape 23"/>
          <p:cNvSpPr/>
          <p:nvPr/>
        </p:nvSpPr>
        <p:spPr>
          <a:xfrm>
            <a:off x="7092791" y="54369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6" name="Text 24"/>
          <p:cNvSpPr/>
          <p:nvPr/>
        </p:nvSpPr>
        <p:spPr>
          <a:xfrm>
            <a:off x="7225308" y="5511046"/>
            <a:ext cx="17966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756422" y="54122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8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991" y="5839778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Pruebas de calidad y corrección de errores.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749" y="6537722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0" name="Shape 28"/>
          <p:cNvSpPr/>
          <p:nvPr/>
        </p:nvSpPr>
        <p:spPr>
          <a:xfrm>
            <a:off x="7092791" y="6326743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1" name="Text 29"/>
          <p:cNvSpPr/>
          <p:nvPr/>
        </p:nvSpPr>
        <p:spPr>
          <a:xfrm>
            <a:off x="7218878" y="6400800"/>
            <a:ext cx="19252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598" y="6301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Semana 10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402598" y="6729532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Presentación final.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5100876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Viabilidad Humana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4018" y="1836063"/>
            <a:ext cx="458986" cy="45898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Text 2"/>
          <p:cNvSpPr/>
          <p:nvPr/>
        </p:nvSpPr>
        <p:spPr>
          <a:xfrm>
            <a:off x="890707" y="1912501"/>
            <a:ext cx="10560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76958" y="1836063"/>
            <a:ext cx="259627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Alexander Benavides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76958" y="2277189"/>
            <a:ext cx="583632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Diseño de bases de datos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417237" y="1836063"/>
            <a:ext cx="458986" cy="45898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6"/>
          <p:cNvSpPr/>
          <p:nvPr/>
        </p:nvSpPr>
        <p:spPr>
          <a:xfrm>
            <a:off x="7552849" y="1912501"/>
            <a:ext cx="18764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8080177" y="1836063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Klever Jami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080177" y="2277189"/>
            <a:ext cx="583632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Programador backend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14018" y="3037046"/>
            <a:ext cx="458986" cy="45898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10"/>
          <p:cNvSpPr/>
          <p:nvPr/>
        </p:nvSpPr>
        <p:spPr>
          <a:xfrm>
            <a:off x="848558" y="3113484"/>
            <a:ext cx="18978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376958" y="303704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Gabriel Suasnavas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376958" y="3478173"/>
            <a:ext cx="583632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Responsable de pruebas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417237" y="3037046"/>
            <a:ext cx="458986" cy="458986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7557135" y="3113484"/>
            <a:ext cx="17907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8080177" y="303704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Iván Yace Iga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8080177" y="3478173"/>
            <a:ext cx="583632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 Master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4018" y="4110633"/>
            <a:ext cx="333232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Viabilidad Tecnológica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14018" y="4799171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Hardware: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4018" y="5196959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Computadora portátil: $400.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4018" y="5594747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Dispositivo de respaldo: $10.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4018" y="5992535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Conexión a internet: $25.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4018" y="6390323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14018" y="6788110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Herramientas gratuitas como Excel, Visual Studio Code, GitHub, MySQL/SQLite.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4018" y="7344013"/>
            <a:ext cx="1320236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Costo Total: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$435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2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Beneficios Clave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19773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Esperados: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419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Centralización y organización de información clave.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861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Reducción de errores humanos.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303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estratégicas basada en datos confiables.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746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Incremento de la competitividad del negocio.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449247"/>
            <a:ext cx="36356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 Esperados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3790" y="5214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Confiabilidad del sistema.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6568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Eficiencia en procesos internos.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099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Satisfacción del cliente por un servicio más profesional.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5412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Escalabilidad para integrar futuras necesidades.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7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27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Viabilidad: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Comprobada tanto en recursos humanos como tecnológicos.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Mejora integral en la operación del negocio.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000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Sostenibilidad: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Sistema diseñado para soportar el crecimiento futuro.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433" y="2394942"/>
            <a:ext cx="5027533" cy="34397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2342" y="505182"/>
            <a:ext cx="7859316" cy="1147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Situación Actual y Propuesta de Solución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42342" y="1927503"/>
            <a:ext cx="275284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42342" y="2546866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Situación Actual en el Sector Electromecánico: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642342" y="2904530"/>
            <a:ext cx="785931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gestión de operaciones enfrenta dificultades debido al uso de métodos manuales o sistemas desactualizados.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42342" y="3555683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Problemas comunes: desorganización, falta de seguimiento y control deficiente.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42342" y="3913346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Propuesta de Solución: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42342" y="4271010"/>
            <a:ext cx="785931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un software integral que optimice los procesos internos y mejore la calidad del servicio al cliente.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42342" y="5128617"/>
            <a:ext cx="3705820" cy="1173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Herramientas incluidas: gestión de órdenes de trabajo, control financiero, manejo de inventarios y generación de reportes.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803458" y="5229582"/>
            <a:ext cx="370582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642342" y="6573203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Beneficios Clave: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642342" y="7073146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en la organización y precisión de los datos.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42342" y="7430810"/>
            <a:ext cx="785931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Toma de decisiones estratégicas más informadas.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27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04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Problemas Identificados: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22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Clientes: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Falta de seguimiento del historial y datos organizados.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648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Servicios: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Órdenes de trabajo no registradas adecuadamente, lo que afecta la asignación y el seguimiento.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Inventarios: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Errores en el control de repuestos y herramientas.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121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Finanzas: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Falta de reportes financieros confiables que permitan evaluar el desempeño del negocio.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172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Impactos Negativos: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0594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Baja eficiencia operativa.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5016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Insatisfacción del cliente.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9438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Pérdida de oportunidades para decisiones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2075"/>
            <a:ext cx="69108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Justificación del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10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 qué este proyecto es necesario: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8532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tecnología permitirá resolver problemas críticos del negocio, optimizando procesos manuales desactualizados.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datos centralizados ofrecen mayor precisión, agilidad y control en la operación diaria.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Ventajas Competitivas: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Incremento en la fidelización de clientes.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99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Reducción de errores operativos y financieros.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417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Mayor capacidad de análisis estratégico para el crecimiento del negocio.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2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311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4966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Meta Principal: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
Desarrollar un software integral para la gestión eficiente de clientes, servicios e inventarios en una electromecánica.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404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Propósito: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Mejorar la eficiencia operativa, proporcionar herramientas avanzadas para la toma de decisiones y elevar la competitividad del negocio en el mercado.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659743"/>
            <a:ext cx="559474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Específicos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0" y="4664988"/>
            <a:ext cx="543401" cy="543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542567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Diseño Modular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690" y="5895618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Diseñar un sistema modular y escalable, donde cada módulo cubre un área específica del negocio.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43" y="4664988"/>
            <a:ext cx="543401" cy="543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9443" y="5425678"/>
            <a:ext cx="296763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Funcionalidades Clave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119443" y="5895618"/>
            <a:ext cx="3032760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Implementar funcionalidades clave como seguimiento de órdenes, control financiero y gestión de inventarios.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197" y="4664988"/>
            <a:ext cx="543401" cy="543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197" y="542567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Seguridad de Datos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78197" y="5895618"/>
            <a:ext cx="3032760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Asegurar respaldo y recuperación de información sensible.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6950" y="4664988"/>
            <a:ext cx="543401" cy="543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6950" y="542567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Usabilidad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36950" y="5895618"/>
            <a:ext cx="3032760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Garantizar una interfaz clara y sencilla para los usuarios.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583" y="552450"/>
            <a:ext cx="5053727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 del Proyecto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9500" y="1481614"/>
            <a:ext cx="22860" cy="6196251"/>
          </a:xfrm>
          <a:prstGeom prst="roundRect">
            <a:avLst>
              <a:gd name="adj" fmla="val 13183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2"/>
          <p:cNvSpPr/>
          <p:nvPr/>
        </p:nvSpPr>
        <p:spPr>
          <a:xfrm>
            <a:off x="6694051" y="1922145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Shape 3"/>
          <p:cNvSpPr/>
          <p:nvPr/>
        </p:nvSpPr>
        <p:spPr>
          <a:xfrm>
            <a:off x="6264950" y="170759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7" name="Text 4"/>
          <p:cNvSpPr/>
          <p:nvPr/>
        </p:nvSpPr>
        <p:spPr>
          <a:xfrm>
            <a:off x="6438900" y="1782842"/>
            <a:ext cx="104061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5949" y="168247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Gestión de Clientes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5949" y="2116812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Información completa del cliente, historial de servicios, pagos realizados.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4051" y="3601760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Shape 8"/>
          <p:cNvSpPr/>
          <p:nvPr/>
        </p:nvSpPr>
        <p:spPr>
          <a:xfrm>
            <a:off x="6264950" y="3387209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2" name="Text 9"/>
          <p:cNvSpPr/>
          <p:nvPr/>
        </p:nvSpPr>
        <p:spPr>
          <a:xfrm>
            <a:off x="6398538" y="3462457"/>
            <a:ext cx="18478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5949" y="3362087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Órdenes de Trabajo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5949" y="3796427"/>
            <a:ext cx="6331268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Registro, seguimiento y asignación a técnicos.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4051" y="4960025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Shape 13"/>
          <p:cNvSpPr/>
          <p:nvPr/>
        </p:nvSpPr>
        <p:spPr>
          <a:xfrm>
            <a:off x="6264950" y="474547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7" name="Text 14"/>
          <p:cNvSpPr/>
          <p:nvPr/>
        </p:nvSpPr>
        <p:spPr>
          <a:xfrm>
            <a:off x="6397466" y="4820722"/>
            <a:ext cx="18692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5949" y="472035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Inventarios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5949" y="5154692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de repuestos con alertas automáticas para evitar desabastecimientos.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94051" y="6639639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Shape 18"/>
          <p:cNvSpPr/>
          <p:nvPr/>
        </p:nvSpPr>
        <p:spPr>
          <a:xfrm>
            <a:off x="6264950" y="6425089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2" name="Text 19"/>
          <p:cNvSpPr/>
          <p:nvPr/>
        </p:nvSpPr>
        <p:spPr>
          <a:xfrm>
            <a:off x="6402705" y="6500336"/>
            <a:ext cx="17633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95949" y="6399967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Finanzas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95949" y="6834307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Reportes financieros detallados, facturación y control de ingresos/egresos.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267551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155156"/>
            <a:ext cx="2799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Gestión Empresarial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269343"/>
            <a:ext cx="2416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759762"/>
            <a:ext cx="24163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software.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6448" y="583287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632966"/>
            <a:ext cx="2714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Metodologías Ágiles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123384"/>
            <a:ext cx="2714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Scrum.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622" y="470059"/>
            <a:ext cx="9120426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del Proyecto</a:t>
            </a:r>
            <a:r>
              <a:rPr lang="en-US" sz="33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Fases del Proyecto: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6622" y="2993112"/>
            <a:ext cx="13437156" cy="22860"/>
          </a:xfrm>
          <a:prstGeom prst="roundRect">
            <a:avLst>
              <a:gd name="adj" fmla="val 11186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3901678" y="2396550"/>
            <a:ext cx="22860" cy="596622"/>
          </a:xfrm>
          <a:prstGeom prst="roundRect">
            <a:avLst>
              <a:gd name="adj" fmla="val 11186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3721418" y="2801362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3869055" y="2865180"/>
            <a:ext cx="8822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634734" y="1531263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Prototipo inicial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7001" y="1953220"/>
            <a:ext cx="6292572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Validamos conceptos básicos con un prototipo hecho en Excel.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303532" y="2993053"/>
            <a:ext cx="22860" cy="596622"/>
          </a:xfrm>
          <a:prstGeom prst="roundRect">
            <a:avLst>
              <a:gd name="adj" fmla="val 11186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7123271" y="2801362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7236619" y="2865180"/>
            <a:ext cx="15680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881211" y="3760232"/>
            <a:ext cx="286773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Desarrollo del software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168854" y="4182189"/>
            <a:ext cx="6292572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Diseñamos y desarrollamos el software utilizando Visual Studio Code y MySQL/SQLite.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10705505" y="2396550"/>
            <a:ext cx="22860" cy="596622"/>
          </a:xfrm>
          <a:prstGeom prst="roundRect">
            <a:avLst>
              <a:gd name="adj" fmla="val 111861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10525244" y="2801362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0637639" y="2865180"/>
            <a:ext cx="15859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438442" y="1258491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Pruebas y mejoras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70708" y="1680448"/>
            <a:ext cx="6292691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Realizamos pruebas continuas y recibimos retroalimentación para asegurar la calidad.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596622" y="5111115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0" name="Text 18"/>
          <p:cNvSpPr/>
          <p:nvPr/>
        </p:nvSpPr>
        <p:spPr>
          <a:xfrm>
            <a:off x="744260" y="5174932"/>
            <a:ext cx="8822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150501" y="5111115"/>
            <a:ext cx="2772370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Técnica Principal:</a:t>
            </a: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5W y 2H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00449" y="5111115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3" name="Text 21"/>
          <p:cNvSpPr/>
          <p:nvPr/>
        </p:nvSpPr>
        <p:spPr>
          <a:xfrm>
            <a:off x="7513796" y="5174932"/>
            <a:ext cx="15680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7954328" y="5111115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¿Qué?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954328" y="5479733"/>
            <a:ext cx="607956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Gestión de clientes, servicios, inventarios y finanzas.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596622" y="6114574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7" name="Text 25"/>
          <p:cNvSpPr/>
          <p:nvPr/>
        </p:nvSpPr>
        <p:spPr>
          <a:xfrm>
            <a:off x="709017" y="6178391"/>
            <a:ext cx="15859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1150501" y="6114574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¿Por qué?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150501" y="6483191"/>
            <a:ext cx="607956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Optimizar procesos manuales.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400449" y="6114574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1" name="Text 29"/>
          <p:cNvSpPr/>
          <p:nvPr/>
        </p:nvSpPr>
        <p:spPr>
          <a:xfrm>
            <a:off x="7517368" y="6178391"/>
            <a:ext cx="14954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954328" y="6114574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¿Dónde?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7954328" y="6483191"/>
            <a:ext cx="607956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oficinas y talleres de electromecánicas.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596622" y="7118033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5" name="Text 33"/>
          <p:cNvSpPr/>
          <p:nvPr/>
        </p:nvSpPr>
        <p:spPr>
          <a:xfrm>
            <a:off x="710803" y="7181850"/>
            <a:ext cx="15501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000" dirty="0"/>
          </a:p>
        </p:txBody>
      </p:sp>
      <p:sp>
        <p:nvSpPr>
          <p:cNvPr id="36" name="Text 34"/>
          <p:cNvSpPr/>
          <p:nvPr/>
        </p:nvSpPr>
        <p:spPr>
          <a:xfrm>
            <a:off x="1150501" y="7118033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¿Cuándo?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1150501" y="7486650"/>
            <a:ext cx="607956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Integración diaria al inicio de cada operación.</a:t>
            </a:r>
            <a:endParaRPr lang="en-US" sz="1300" dirty="0"/>
          </a:p>
        </p:txBody>
      </p:sp>
      <p:sp>
        <p:nvSpPr>
          <p:cNvPr id="38" name="Shape 36"/>
          <p:cNvSpPr/>
          <p:nvPr/>
        </p:nvSpPr>
        <p:spPr>
          <a:xfrm>
            <a:off x="7400449" y="7118033"/>
            <a:ext cx="383500" cy="3835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9" name="Text 37"/>
          <p:cNvSpPr/>
          <p:nvPr/>
        </p:nvSpPr>
        <p:spPr>
          <a:xfrm>
            <a:off x="7509153" y="7181850"/>
            <a:ext cx="165973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000" dirty="0"/>
          </a:p>
        </p:txBody>
      </p:sp>
      <p:sp>
        <p:nvSpPr>
          <p:cNvPr id="40" name="Text 38"/>
          <p:cNvSpPr/>
          <p:nvPr/>
        </p:nvSpPr>
        <p:spPr>
          <a:xfrm>
            <a:off x="7954328" y="7118033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¿Quién?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7954328" y="7486650"/>
            <a:ext cx="607956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Administradores y técnicos.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794</Words>
  <Application>Microsoft Office PowerPoint</Application>
  <PresentationFormat>Personalizado</PresentationFormat>
  <Paragraphs>163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Raleway</vt:lpstr>
      <vt:lpstr>Prata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G406</cp:lastModifiedBy>
  <cp:revision>4</cp:revision>
  <dcterms:created xsi:type="dcterms:W3CDTF">2025-01-23T10:00:22Z</dcterms:created>
  <dcterms:modified xsi:type="dcterms:W3CDTF">2025-01-23T12:30:59Z</dcterms:modified>
</cp:coreProperties>
</file>